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80" r:id="rId4"/>
    <p:sldId id="276" r:id="rId5"/>
    <p:sldId id="258" r:id="rId6"/>
    <p:sldId id="277" r:id="rId7"/>
    <p:sldId id="278" r:id="rId8"/>
    <p:sldId id="27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81" r:id="rId26"/>
    <p:sldId id="27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647"/>
  </p:normalViewPr>
  <p:slideViewPr>
    <p:cSldViewPr snapToGrid="0">
      <p:cViewPr varScale="1">
        <p:scale>
          <a:sx n="188" d="100"/>
          <a:sy n="188" d="100"/>
        </p:scale>
        <p:origin x="85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6bb3ecc7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6bb3ecc7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bb3ecc7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bb3ecc7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6bb3ecc7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6bb3ecc7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6bb3ecc7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6bb3ecc7f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6bb3ecc7f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6bb3ecc7f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6bb3ecc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6bb3ecc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6bb3ecc7f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6bb3ecc7f_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6bb3ecc7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6bb3ecc7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6bb3ecc7f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6bb3ecc7f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6bb3ecc7f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6bb3ecc7f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6bb3ecc7f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6bb3ecc7f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we do not want to retrieve we don’t need to model the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File is not very good option to store the data, we need databases, proper indexing, view management etc.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6bb3ecc7f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6bb3ecc7f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6bb3ecc7f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6bb3ecc7f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we do not want to retrieve we don’t need to model the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File is not very good option to store the data, we need databases, proper indexing, view management etc.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832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6bb3ecc7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6bb3ecc7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6bb3ecc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6bb3ecc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6bb3ecc7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6bb3ecc7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973100"/>
            <a:ext cx="8222100" cy="17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Mixed Modeled Data using Polystore.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60930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Subhasis Dasgupta, Ph.D 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Specific Databases 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58250" y="1826550"/>
            <a:ext cx="2820600" cy="2164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Key Value Storage</a:t>
            </a:r>
            <a:endParaRPr b="1"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3198925" y="1826550"/>
            <a:ext cx="2820600" cy="3166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Data Processing  Platform and dataframe technology</a:t>
            </a:r>
            <a:endParaRPr b="1"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6174925" y="1826550"/>
            <a:ext cx="2820600" cy="301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And Many...</a:t>
            </a:r>
            <a:endParaRPr b="1"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0" y="2416775"/>
            <a:ext cx="1033724" cy="5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125" y="2470050"/>
            <a:ext cx="1273752" cy="6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1975" y="2978575"/>
            <a:ext cx="1147851" cy="5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8275" y="3002800"/>
            <a:ext cx="1477201" cy="60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2925" y="3724425"/>
            <a:ext cx="1033725" cy="7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6000" y="3337000"/>
            <a:ext cx="95165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0275" y="3761863"/>
            <a:ext cx="1147850" cy="6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3000" y="2547150"/>
            <a:ext cx="1792075" cy="164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so many models and apps? 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423450" y="1865800"/>
            <a:ext cx="39999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recent times, the database community has built many apps and techniques to handle various models and capabilities.(Like </a:t>
            </a:r>
            <a:r>
              <a:rPr lang="en" sz="1300">
                <a:solidFill>
                  <a:srgbClr val="0000FF"/>
                </a:solidFill>
              </a:rPr>
              <a:t>relational</a:t>
            </a:r>
            <a:r>
              <a:rPr lang="en" sz="1300"/>
              <a:t>, </a:t>
            </a:r>
            <a:r>
              <a:rPr lang="en" sz="1300">
                <a:solidFill>
                  <a:srgbClr val="0000FF"/>
                </a:solidFill>
              </a:rPr>
              <a:t>semi-structured</a:t>
            </a:r>
            <a:r>
              <a:rPr lang="en" sz="1300"/>
              <a:t>, or </a:t>
            </a:r>
            <a:r>
              <a:rPr lang="en" sz="1300">
                <a:solidFill>
                  <a:srgbClr val="0000FF"/>
                </a:solidFill>
              </a:rPr>
              <a:t>networks</a:t>
            </a:r>
            <a:r>
              <a:rPr lang="en" sz="1300"/>
              <a:t> models and  the capabilities like inverted index, data cube (Group by, CUBE by), centrality computation  ) 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These developments focused on a targeted vertical or solved domain-specific problems. 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Each of the apps developed and tuned best for its model and capabilities but incapable of the others. </a:t>
            </a:r>
            <a:endParaRPr sz="13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124" y="1924875"/>
            <a:ext cx="1630076" cy="7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4547025" y="2828450"/>
            <a:ext cx="2014800" cy="16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Relational Structure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SQL 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Cube and Group queries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Text search (Gin, GIST)</a:t>
            </a:r>
            <a:endParaRPr sz="10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Network queries </a:t>
            </a:r>
            <a:endParaRPr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Roboto"/>
              <a:buChar char="●"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Centrality computation</a:t>
            </a: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438" y="1897638"/>
            <a:ext cx="726450" cy="6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748100" y="2828450"/>
            <a:ext cx="22665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Relational Structure</a:t>
            </a:r>
            <a:endParaRPr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Cypher 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Cube and Group queries</a:t>
            </a:r>
            <a:endParaRPr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Text search (Gin, GIST)</a:t>
            </a:r>
            <a:endParaRPr sz="10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Network queries 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Network analytics 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425" y="4392925"/>
            <a:ext cx="770049" cy="4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5975750" y="4174850"/>
            <a:ext cx="25476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Text search 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Network queries </a:t>
            </a:r>
            <a:endParaRPr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Roboto"/>
              <a:buChar char="●"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Network analytics(Centrality, cluster, pagerank )</a:t>
            </a: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Goals of a Polystore Systems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471900" y="2311929"/>
            <a:ext cx="8167500" cy="219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 err="1"/>
              <a:t>Polystore</a:t>
            </a:r>
            <a:r>
              <a:rPr lang="en" b="1" dirty="0"/>
              <a:t> should support location transparency</a:t>
            </a:r>
            <a:r>
              <a:rPr lang="en" dirty="0"/>
              <a:t> like federated databases (i.e., common query language).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Semantic Completeness: </a:t>
            </a:r>
            <a:r>
              <a:rPr lang="en" dirty="0"/>
              <a:t>The user will not lose any capabilities provided by its underlying storage engine.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Object Version Consistency: </a:t>
            </a:r>
            <a:r>
              <a:rPr lang="en" dirty="0"/>
              <a:t>The same version of the object should be available in multiple models.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Capability based Optimization : </a:t>
            </a:r>
            <a:r>
              <a:rPr lang="en" dirty="0"/>
              <a:t>Optimize the analytical computation depending on the capabilities.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492350" y="2426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Variations 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139500" y="1919075"/>
            <a:ext cx="2917800" cy="31746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Loosely Coupled</a:t>
            </a:r>
            <a:endParaRPr b="1" u="sng"/>
          </a:p>
          <a:p>
            <a:pPr marL="457200" lvl="0" indent="-292100" algn="just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Cross model mediator based design, each provider will have a dedicated mediator to communicate with other providers.  </a:t>
            </a:r>
            <a:endParaRPr sz="1000"/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Local storage has more control over the data, and the global controller maintains consistency and transparency. </a:t>
            </a:r>
            <a:endParaRPr sz="1000"/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Local operations are efficient, but model transformation cost is high. </a:t>
            </a:r>
            <a:endParaRPr sz="1000"/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Challenging to optimize analytical operations and create cross model materialized view and cross model index. </a:t>
            </a:r>
            <a:endParaRPr sz="100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3205725" y="1919075"/>
            <a:ext cx="3022500" cy="3174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Tightly Coupled</a:t>
            </a:r>
            <a:endParaRPr b="1" u="sng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Use a common interface to interact among stores, like a standard data frame or data structure for the whole polystore.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Local storage has less control over the data, and the central controller decides everything.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Transforming or rewriting queries from one store to another store is complex and ultimately boils down to a multi-query optimization problem. 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It is hard to optimize the best plan for each store. The optimization cost is very high.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Easy to build a materialized view and index.</a:t>
            </a:r>
            <a:endParaRPr sz="1000"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6315100" y="1919075"/>
            <a:ext cx="2751300" cy="3174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Hybrid</a:t>
            </a:r>
            <a:endParaRPr b="1" u="sng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Trade-off between global control and local control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Very efficient for optimizing queries for each local storage.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Easy and efficient use of materialized view is possible.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Very much domain or vertical specific. 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460950" y="994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Polystore Systems 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290675" y="2071200"/>
            <a:ext cx="8167200" cy="2127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BigDAWG, MIT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CloudMdsQL, Inria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Estocada, UCSD and Inria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Polypheny-DB, University of Basel, Switzerland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Awesome, UCSD(*)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Polystore++ , Stanford University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Polybase, Microsoft.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OoX, HP-Labs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1316575" y="1603100"/>
            <a:ext cx="67611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The Awesome Polystore </a:t>
            </a:r>
            <a:endParaRPr sz="1900"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463575" y="220750"/>
            <a:ext cx="8013300" cy="861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2C93D1"/>
                </a:solidFill>
              </a:rPr>
              <a:t>Data Variety </a:t>
            </a:r>
            <a:endParaRPr sz="4500">
              <a:solidFill>
                <a:srgbClr val="2C93D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800">
              <a:solidFill>
                <a:srgbClr val="7074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463600" y="1523175"/>
            <a:ext cx="8013300" cy="3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75" y="1236200"/>
            <a:ext cx="8543074" cy="390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21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772625" y="883000"/>
            <a:ext cx="7925100" cy="28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Social Sciences Questionnaire: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List all the accounts mentioned “Elizabeth Warren ” and also talking about “American DOS Movements.”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Find top 100 influential users those are co-spiking and talking about racial terms from the “Elizabeth Warren’s” network.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Find out top-k topics from the newspaper, those are also discussed in the “Elizabeth Warren’s” network.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 k-topics discussed in the network but not covered by the newspaper.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Awesome Architecture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207500" y="1894075"/>
            <a:ext cx="3462900" cy="2256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AWESOME integrates information over heterogeneous data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relational DBMS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graph DBMS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document/semi-structured DBMS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text search engine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Vector and Matrix data from Analytics engines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800" y="1658825"/>
            <a:ext cx="5168801" cy="32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Mixed Modeled Data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350" y="2932549"/>
            <a:ext cx="766813" cy="82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432" y="1790325"/>
            <a:ext cx="1016990" cy="90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0129" y="2852649"/>
            <a:ext cx="1047971" cy="98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5323" y="4029805"/>
            <a:ext cx="871206" cy="90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2340" y="2915251"/>
            <a:ext cx="871208" cy="90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8783" y="1800651"/>
            <a:ext cx="1134626" cy="88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2385" y="4049393"/>
            <a:ext cx="1102751" cy="78228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6019478" y="2072380"/>
            <a:ext cx="5970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02550" y="1847875"/>
            <a:ext cx="3673800" cy="1746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produce, use, analyze, and store a massive amount of data for various purposes.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modeled them differently to enable analysis.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Hence we need to handle different model of data in reality.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/>
        </p:nvSpPr>
        <p:spPr>
          <a:xfrm>
            <a:off x="1606625" y="1331350"/>
            <a:ext cx="5907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The Knowledge Graph Case Study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471900" y="222800"/>
            <a:ext cx="8222100" cy="12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Knowledge Graph on the top of a polystore</a:t>
            </a: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The Problem</a:t>
            </a:r>
            <a:endParaRPr b="1" u="sng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“Discover technology gaps in some domain and who can bridge the gaps?”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Set : all publicly available data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Solution Approach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a Knowledge graph by assimilating information from multiple data sources.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Search term expansion and association mining using KG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Gap discovery using network query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Potential partnership determination using Cube query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286975" y="242825"/>
            <a:ext cx="8856900" cy="12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Knowledge Graph Contd..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925" y="1636750"/>
            <a:ext cx="68653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on Knowledge Graph</a:t>
            </a: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2262300" cy="2758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Search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Expand the search term automatically using the ontology.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Return a data cube with various distributions. </a:t>
            </a:r>
            <a:endParaRPr sz="1100"/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2"/>
          </p:nvPr>
        </p:nvSpPr>
        <p:spPr>
          <a:xfrm>
            <a:off x="3261050" y="1943375"/>
            <a:ext cx="2361600" cy="2710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Gap Analysis </a:t>
            </a:r>
            <a:endParaRPr b="1" u="sng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Find the technological associations by looking at network structure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Find the differences or gap of those structural associations.  </a:t>
            </a:r>
            <a:endParaRPr sz="11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b="1" u="sng"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2"/>
          </p:nvPr>
        </p:nvSpPr>
        <p:spPr>
          <a:xfrm>
            <a:off x="6332400" y="1967675"/>
            <a:ext cx="2361600" cy="2710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Opportunity Analysis</a:t>
            </a:r>
            <a:r>
              <a:rPr lang="en" b="1"/>
              <a:t> </a:t>
            </a:r>
            <a:endParaRPr b="1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Find collaboration opportunities from the network associations and other data.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9F926-0EF2-181E-5335-8E2DE646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500" y="812800"/>
            <a:ext cx="8222100" cy="2777067"/>
          </a:xfrm>
        </p:spPr>
        <p:txBody>
          <a:bodyPr/>
          <a:lstStyle/>
          <a:p>
            <a:pPr algn="l"/>
            <a:r>
              <a:rPr lang="en-US" sz="1400" dirty="0"/>
              <a:t>Duggan J, Elmore AJ, </a:t>
            </a:r>
            <a:r>
              <a:rPr lang="en-US" sz="1400" dirty="0" err="1"/>
              <a:t>Stonebraker</a:t>
            </a:r>
            <a:r>
              <a:rPr lang="en-US" sz="1400" dirty="0"/>
              <a:t> M, </a:t>
            </a:r>
            <a:r>
              <a:rPr lang="en-US" sz="1400" dirty="0" err="1"/>
              <a:t>Balazinska</a:t>
            </a:r>
            <a:r>
              <a:rPr lang="en-US" sz="1400" dirty="0"/>
              <a:t> M, Howe B, Kepner J, Madden S, Maier D, Mattson T, </a:t>
            </a:r>
            <a:r>
              <a:rPr lang="en-US" sz="1400" dirty="0" err="1"/>
              <a:t>Zdonik</a:t>
            </a:r>
            <a:r>
              <a:rPr lang="en-US" sz="1400" dirty="0"/>
              <a:t> S. The </a:t>
            </a:r>
            <a:r>
              <a:rPr lang="en-US" sz="1400" dirty="0" err="1"/>
              <a:t>bigdawg</a:t>
            </a:r>
            <a:r>
              <a:rPr lang="en-US" sz="1400" dirty="0"/>
              <a:t> </a:t>
            </a:r>
            <a:r>
              <a:rPr lang="en-US" sz="1400" dirty="0" err="1"/>
              <a:t>polystore</a:t>
            </a:r>
            <a:r>
              <a:rPr lang="en-US" sz="1400" dirty="0"/>
              <a:t> system. ACM </a:t>
            </a:r>
            <a:r>
              <a:rPr lang="en-US" sz="1400" dirty="0" err="1"/>
              <a:t>Sigmod</a:t>
            </a:r>
            <a:r>
              <a:rPr lang="en-US" sz="1400" dirty="0"/>
              <a:t> Record. 2015 Aug 12;44(2):11-6.</a:t>
            </a:r>
          </a:p>
          <a:p>
            <a:pPr algn="l"/>
            <a:r>
              <a:rPr lang="en-US" sz="1400" dirty="0"/>
              <a:t>Dasgupta, </a:t>
            </a:r>
            <a:r>
              <a:rPr lang="en-US" sz="1400" dirty="0" err="1"/>
              <a:t>Subhasis</a:t>
            </a:r>
            <a:r>
              <a:rPr lang="en-US" sz="1400" dirty="0"/>
              <a:t>, Kevin Coakley, and Amarnath Gupta. "Analytics-driven data ingestion and derivation in the AWESOME </a:t>
            </a:r>
            <a:r>
              <a:rPr lang="en-US" sz="1400" dirty="0" err="1"/>
              <a:t>polystore</a:t>
            </a:r>
            <a:r>
              <a:rPr lang="en-US" sz="1400" dirty="0"/>
              <a:t>." 2016 IEEE International Conference on Big Data (Big Data). IEEE, 2016.</a:t>
            </a:r>
          </a:p>
          <a:p>
            <a:pPr algn="l"/>
            <a:r>
              <a:rPr lang="en-US" sz="1400" dirty="0"/>
              <a:t>Zheng, </a:t>
            </a:r>
            <a:r>
              <a:rPr lang="en-US" sz="1400" dirty="0" err="1"/>
              <a:t>Xiuwen</a:t>
            </a:r>
            <a:r>
              <a:rPr lang="en-US" sz="1400" dirty="0"/>
              <a:t>, et al. "Processing Analytical Queries in the AWESOME </a:t>
            </a:r>
            <a:r>
              <a:rPr lang="en-US" sz="1400" dirty="0" err="1"/>
              <a:t>Polystore</a:t>
            </a:r>
            <a:r>
              <a:rPr lang="en-US" sz="1400" dirty="0"/>
              <a:t> [Information Systems Architectures]." </a:t>
            </a:r>
            <a:r>
              <a:rPr lang="en-US" sz="1400" dirty="0" err="1"/>
              <a:t>arXiv</a:t>
            </a:r>
            <a:r>
              <a:rPr lang="en-US" sz="1400" dirty="0"/>
              <a:t> preprint arXiv:2112.00833 (2021).</a:t>
            </a:r>
          </a:p>
          <a:p>
            <a:pPr algn="l"/>
            <a:r>
              <a:rPr lang="en-US" sz="1400" dirty="0"/>
              <a:t>Mattson, T., </a:t>
            </a:r>
            <a:r>
              <a:rPr lang="en-US" sz="1400" dirty="0" err="1"/>
              <a:t>Gadepally</a:t>
            </a:r>
            <a:r>
              <a:rPr lang="en-US" sz="1400" dirty="0"/>
              <a:t>, V., She, Z., </a:t>
            </a:r>
            <a:r>
              <a:rPr lang="en-US" sz="1400" dirty="0" err="1"/>
              <a:t>Dziedzic</a:t>
            </a:r>
            <a:r>
              <a:rPr lang="en-US" sz="1400" dirty="0"/>
              <a:t>, A., &amp; Parkhurst, J. (2017, January). Demonstrating the </a:t>
            </a:r>
            <a:r>
              <a:rPr lang="en-US" sz="1400" dirty="0" err="1"/>
              <a:t>BigDAWG</a:t>
            </a:r>
            <a:r>
              <a:rPr lang="en-US" sz="1400" dirty="0"/>
              <a:t> </a:t>
            </a:r>
            <a:r>
              <a:rPr lang="en-US" sz="1400" dirty="0" err="1"/>
              <a:t>Polystore</a:t>
            </a:r>
            <a:r>
              <a:rPr lang="en-US" sz="1400" dirty="0"/>
              <a:t> System for Ocean Metagenomics Analysis. In CIDR.</a:t>
            </a:r>
          </a:p>
          <a:p>
            <a:pPr marL="114300" indent="0" algn="l">
              <a:buNone/>
            </a:pPr>
            <a:endParaRPr lang="en-US" sz="1400" dirty="0"/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369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me: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sudasgupta@ucsd.edu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975" y="0"/>
            <a:ext cx="58554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26674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access Data from a database? </a:t>
            </a:r>
            <a:endParaRPr dirty="0"/>
          </a:p>
        </p:txBody>
      </p:sp>
      <p:pic>
        <p:nvPicPr>
          <p:cNvPr id="1032" name="Picture 8" descr="sql-database - SQL Server Log Explorer - Insight Details of SQL Server">
            <a:extLst>
              <a:ext uri="{FF2B5EF4-FFF2-40B4-BE49-F238E27FC236}">
                <a16:creationId xmlns:a16="http://schemas.microsoft.com/office/drawing/2014/main" id="{7428FEF8-4262-FFE0-E319-35D3F4A6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32" y="2068776"/>
            <a:ext cx="1250143" cy="65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SQL and Couchbase - BuSI">
            <a:extLst>
              <a:ext uri="{FF2B5EF4-FFF2-40B4-BE49-F238E27FC236}">
                <a16:creationId xmlns:a16="http://schemas.microsoft.com/office/drawing/2014/main" id="{9E7A510D-9F64-24C7-2984-EBF55002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146" y="3659821"/>
            <a:ext cx="855438" cy="76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E52D8C3-D3B7-CC23-5D09-9ADC9DE4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701" y="2868364"/>
            <a:ext cx="666327" cy="6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27B57F-8881-27E2-4B41-B69A7D854F3B}"/>
              </a:ext>
            </a:extLst>
          </p:cNvPr>
          <p:cNvGrpSpPr/>
          <p:nvPr/>
        </p:nvGrpSpPr>
        <p:grpSpPr>
          <a:xfrm>
            <a:off x="510515" y="2662109"/>
            <a:ext cx="6424332" cy="1242410"/>
            <a:chOff x="192146" y="1974601"/>
            <a:chExt cx="6424332" cy="1242410"/>
          </a:xfrm>
        </p:grpSpPr>
        <p:sp>
          <p:nvSpPr>
            <p:cNvPr id="81" name="Google Shape;81;p14"/>
            <p:cNvSpPr txBox="1"/>
            <p:nvPr/>
          </p:nvSpPr>
          <p:spPr>
            <a:xfrm>
              <a:off x="6019478" y="2072380"/>
              <a:ext cx="5970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26" name="Picture 2" descr="Installing Jupyter Notebook. please refer to this article if you… | by  Chinmay s yalameli | Medium">
              <a:extLst>
                <a:ext uri="{FF2B5EF4-FFF2-40B4-BE49-F238E27FC236}">
                  <a16:creationId xmlns:a16="http://schemas.microsoft.com/office/drawing/2014/main" id="{3B5EB6D5-295B-FB5E-DD8B-12BBAB81A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719" y="2052460"/>
              <a:ext cx="838304" cy="1109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he New Database Connector in Mule 4 | MuleSoft Blog">
              <a:extLst>
                <a:ext uri="{FF2B5EF4-FFF2-40B4-BE49-F238E27FC236}">
                  <a16:creationId xmlns:a16="http://schemas.microsoft.com/office/drawing/2014/main" id="{2C4493AB-59C6-5FE5-B63D-B056B3D9F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903" y="1974601"/>
              <a:ext cx="1695738" cy="124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triped Right Arrow 1">
              <a:extLst>
                <a:ext uri="{FF2B5EF4-FFF2-40B4-BE49-F238E27FC236}">
                  <a16:creationId xmlns:a16="http://schemas.microsoft.com/office/drawing/2014/main" id="{6235ED76-1466-1CF4-9FAB-2A6C85439CE3}"/>
                </a:ext>
              </a:extLst>
            </p:cNvPr>
            <p:cNvSpPr/>
            <p:nvPr/>
          </p:nvSpPr>
          <p:spPr>
            <a:xfrm>
              <a:off x="3520860" y="2486213"/>
              <a:ext cx="399627" cy="203200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Striped Right Arrow 2">
              <a:extLst>
                <a:ext uri="{FF2B5EF4-FFF2-40B4-BE49-F238E27FC236}">
                  <a16:creationId xmlns:a16="http://schemas.microsoft.com/office/drawing/2014/main" id="{29AB2E0B-DA30-F651-6A81-021E2E1D5495}"/>
                </a:ext>
              </a:extLst>
            </p:cNvPr>
            <p:cNvSpPr/>
            <p:nvPr/>
          </p:nvSpPr>
          <p:spPr>
            <a:xfrm>
              <a:off x="6046861" y="2311612"/>
              <a:ext cx="399627" cy="53557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 descr="A Practical Guide for Data Analysis with Pandas | by Soner Yıldırım |  Towards Data Science">
              <a:extLst>
                <a:ext uri="{FF2B5EF4-FFF2-40B4-BE49-F238E27FC236}">
                  <a16:creationId xmlns:a16="http://schemas.microsoft.com/office/drawing/2014/main" id="{452419D7-113E-2F01-8577-9B92AFB52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146" y="2062526"/>
              <a:ext cx="1411510" cy="1050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triped Right Arrow 3">
              <a:extLst>
                <a:ext uri="{FF2B5EF4-FFF2-40B4-BE49-F238E27FC236}">
                  <a16:creationId xmlns:a16="http://schemas.microsoft.com/office/drawing/2014/main" id="{123212FC-B488-AAB1-1904-38BC15FA070E}"/>
                </a:ext>
              </a:extLst>
            </p:cNvPr>
            <p:cNvSpPr/>
            <p:nvPr/>
          </p:nvSpPr>
          <p:spPr>
            <a:xfrm>
              <a:off x="1788975" y="2485988"/>
              <a:ext cx="399627" cy="203200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47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3000">
              <a:schemeClr val="accent1">
                <a:lumMod val="45000"/>
                <a:lumOff val="55000"/>
              </a:schemeClr>
            </a:gs>
            <a:gs pos="5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AA6A3-D9A5-1045-BAB4-BAF61434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4" y="377189"/>
            <a:ext cx="7983711" cy="43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8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“No One Size Fits All”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DE94-F87C-7A40-8180-2CD2862E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065350"/>
            <a:ext cx="8222100" cy="424277"/>
          </a:xfrm>
        </p:spPr>
        <p:txBody>
          <a:bodyPr/>
          <a:lstStyle/>
          <a:p>
            <a:r>
              <a:rPr lang="en-US" dirty="0"/>
              <a:t>Where do I find a database of databases? </a:t>
            </a:r>
          </a:p>
        </p:txBody>
      </p:sp>
    </p:spTree>
    <p:extLst>
      <p:ext uri="{BB962C8B-B14F-4D97-AF65-F5344CB8AC3E}">
        <p14:creationId xmlns:p14="http://schemas.microsoft.com/office/powerpoint/2010/main" val="52646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E040FB-CE6D-C24A-87C1-D9B6E3267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" y="813662"/>
            <a:ext cx="8865030" cy="4100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0616FB-364F-5B45-BED7-048B32D435C5}"/>
              </a:ext>
            </a:extLst>
          </p:cNvPr>
          <p:cNvSpPr txBox="1"/>
          <p:nvPr/>
        </p:nvSpPr>
        <p:spPr>
          <a:xfrm>
            <a:off x="2580468" y="271220"/>
            <a:ext cx="3797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www.dbdb.io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814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BE85-0D58-6D44-8925-D0AA8566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Specific Databases</a:t>
            </a:r>
          </a:p>
        </p:txBody>
      </p:sp>
    </p:spTree>
    <p:extLst>
      <p:ext uri="{BB962C8B-B14F-4D97-AF65-F5344CB8AC3E}">
        <p14:creationId xmlns:p14="http://schemas.microsoft.com/office/powerpoint/2010/main" val="220158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438000" y="7338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Few  Model Specific Databases 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63100" y="1914225"/>
            <a:ext cx="2820600" cy="1490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Relational DB</a:t>
            </a:r>
            <a:endParaRPr b="1"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957800" y="1914225"/>
            <a:ext cx="2918400" cy="1490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Graph DB</a:t>
            </a:r>
            <a:endParaRPr b="1"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25" y="2481850"/>
            <a:ext cx="890325" cy="7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63" y="2566900"/>
            <a:ext cx="726474" cy="6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8350" y="2587863"/>
            <a:ext cx="726450" cy="6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4825" y="2608725"/>
            <a:ext cx="745873" cy="5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987" y="2516525"/>
            <a:ext cx="682875" cy="7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3375" y="2648625"/>
            <a:ext cx="1041300" cy="5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6132350" y="1914225"/>
            <a:ext cx="2918400" cy="1490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Search DB</a:t>
            </a:r>
            <a:endParaRPr b="1"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9825" y="2652875"/>
            <a:ext cx="770049" cy="4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7125" y="2588248"/>
            <a:ext cx="1181753" cy="54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63175" y="2713725"/>
            <a:ext cx="890325" cy="3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63100" y="3529275"/>
            <a:ext cx="2820600" cy="1490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Semi-structured DB</a:t>
            </a:r>
            <a:endParaRPr b="1"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5150" y="4058625"/>
            <a:ext cx="866926" cy="4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53625" y="4086700"/>
            <a:ext cx="1394849" cy="6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2957475" y="3529275"/>
            <a:ext cx="2918400" cy="1490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Timeserise DB</a:t>
            </a:r>
            <a:endParaRPr b="1"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51250" y="4086700"/>
            <a:ext cx="1127676" cy="71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96875" y="4024650"/>
            <a:ext cx="1423926" cy="7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37300" y="4058625"/>
            <a:ext cx="999400" cy="6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6181250" y="3560475"/>
            <a:ext cx="2869500" cy="1490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Spatial DB</a:t>
            </a:r>
            <a:endParaRPr b="1"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05775" y="4132150"/>
            <a:ext cx="947725" cy="5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</TotalTime>
  <Words>1031</Words>
  <Application>Microsoft Macintosh PowerPoint</Application>
  <PresentationFormat>On-screen Show (16:9)</PresentationFormat>
  <Paragraphs>122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Roboto</vt:lpstr>
      <vt:lpstr>Material</vt:lpstr>
      <vt:lpstr> Managing Mixed Modeled Data using Polystore.</vt:lpstr>
      <vt:lpstr>Mixed Modeled Data</vt:lpstr>
      <vt:lpstr>How do we access Data from a database? </vt:lpstr>
      <vt:lpstr>PowerPoint Presentation</vt:lpstr>
      <vt:lpstr>“No One Size Fits All”</vt:lpstr>
      <vt:lpstr>Where do I find a database of databases? </vt:lpstr>
      <vt:lpstr>PowerPoint Presentation</vt:lpstr>
      <vt:lpstr>Model Specific Databases</vt:lpstr>
      <vt:lpstr>A Few  Model Specific Databases </vt:lpstr>
      <vt:lpstr>Model Specific Databases </vt:lpstr>
      <vt:lpstr>Why so many models and apps? </vt:lpstr>
      <vt:lpstr>Design Goals of a Polystore Systems</vt:lpstr>
      <vt:lpstr>Architectural Variations </vt:lpstr>
      <vt:lpstr>Example Polystore Systems </vt:lpstr>
      <vt:lpstr>PowerPoint Presentation</vt:lpstr>
      <vt:lpstr>PowerPoint Presentation</vt:lpstr>
      <vt:lpstr>PowerPoint Presentation</vt:lpstr>
      <vt:lpstr>PowerPoint Presentation</vt:lpstr>
      <vt:lpstr>Summary of Awesome Architecture</vt:lpstr>
      <vt:lpstr>PowerPoint Presentation</vt:lpstr>
      <vt:lpstr>Building a Knowledge Graph on the top of a polystore</vt:lpstr>
      <vt:lpstr>Building a Knowledge Graph Contd..</vt:lpstr>
      <vt:lpstr>Query on Knowledge Graph</vt:lpstr>
      <vt:lpstr>Demo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Managing Mixed Modeled Data using Polystore.</dc:title>
  <cp:lastModifiedBy>Dasgupta, Subhasis</cp:lastModifiedBy>
  <cp:revision>6</cp:revision>
  <dcterms:modified xsi:type="dcterms:W3CDTF">2022-08-03T19:08:08Z</dcterms:modified>
</cp:coreProperties>
</file>